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47863" autoAdjust="0"/>
  </p:normalViewPr>
  <p:slideViewPr>
    <p:cSldViewPr snapToGrid="0" showGuides="1">
      <p:cViewPr varScale="1">
        <p:scale>
          <a:sx n="30" d="100"/>
          <a:sy n="30" d="100"/>
        </p:scale>
        <p:origin x="1980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 Chatfield" userId="621e6f6ae790bb8a" providerId="LiveId" clId="{E97DDC01-46DE-4963-AD5B-21A4404E572B}"/>
    <pc:docChg chg="modSld">
      <pc:chgData name="Carl Chatfield" userId="621e6f6ae790bb8a" providerId="LiveId" clId="{E97DDC01-46DE-4963-AD5B-21A4404E572B}" dt="2022-11-29T21:40:20.104" v="26"/>
      <pc:docMkLst>
        <pc:docMk/>
      </pc:docMkLst>
      <pc:sldChg chg="addSp modSp">
        <pc:chgData name="Carl Chatfield" userId="621e6f6ae790bb8a" providerId="LiveId" clId="{E97DDC01-46DE-4963-AD5B-21A4404E572B}" dt="2022-11-29T21:40:16.018" v="22"/>
        <pc:sldMkLst>
          <pc:docMk/>
          <pc:sldMk cId="1980771521" sldId="256"/>
        </pc:sldMkLst>
        <pc:spChg chg="add mod">
          <ac:chgData name="Carl Chatfield" userId="621e6f6ae790bb8a" providerId="LiveId" clId="{E97DDC01-46DE-4963-AD5B-21A4404E572B}" dt="2022-11-29T21:40:16.018" v="22"/>
          <ac:spMkLst>
            <pc:docMk/>
            <pc:sldMk cId="1980771521" sldId="256"/>
            <ac:spMk id="6" creationId="{D2DC4DD2-B16D-651E-C37A-EDFC65D00C2B}"/>
          </ac:spMkLst>
        </pc:spChg>
      </pc:sldChg>
      <pc:sldChg chg="addSp modSp mod">
        <pc:chgData name="Carl Chatfield" userId="621e6f6ae790bb8a" providerId="LiveId" clId="{E97DDC01-46DE-4963-AD5B-21A4404E572B}" dt="2022-11-29T21:40:17.340" v="23"/>
        <pc:sldMkLst>
          <pc:docMk/>
          <pc:sldMk cId="1859288205" sldId="257"/>
        </pc:sldMkLst>
        <pc:spChg chg="mod">
          <ac:chgData name="Carl Chatfield" userId="621e6f6ae790bb8a" providerId="LiveId" clId="{E97DDC01-46DE-4963-AD5B-21A4404E572B}" dt="2022-11-29T21:21:35.874" v="21" actId="20577"/>
          <ac:spMkLst>
            <pc:docMk/>
            <pc:sldMk cId="1859288205" sldId="257"/>
            <ac:spMk id="2" creationId="{00000000-0000-0000-0000-000000000000}"/>
          </ac:spMkLst>
        </pc:spChg>
        <pc:spChg chg="add mod">
          <ac:chgData name="Carl Chatfield" userId="621e6f6ae790bb8a" providerId="LiveId" clId="{E97DDC01-46DE-4963-AD5B-21A4404E572B}" dt="2022-11-29T21:40:17.340" v="23"/>
          <ac:spMkLst>
            <pc:docMk/>
            <pc:sldMk cId="1859288205" sldId="257"/>
            <ac:spMk id="6" creationId="{BBD47711-4EA9-4EA8-490E-DF1E0DE37F49}"/>
          </ac:spMkLst>
        </pc:spChg>
      </pc:sldChg>
      <pc:sldChg chg="addSp modSp">
        <pc:chgData name="Carl Chatfield" userId="621e6f6ae790bb8a" providerId="LiveId" clId="{E97DDC01-46DE-4963-AD5B-21A4404E572B}" dt="2022-11-29T21:40:20.104" v="26"/>
        <pc:sldMkLst>
          <pc:docMk/>
          <pc:sldMk cId="3903093664" sldId="258"/>
        </pc:sldMkLst>
        <pc:spChg chg="add mod">
          <ac:chgData name="Carl Chatfield" userId="621e6f6ae790bb8a" providerId="LiveId" clId="{E97DDC01-46DE-4963-AD5B-21A4404E572B}" dt="2022-11-29T21:40:20.104" v="26"/>
          <ac:spMkLst>
            <pc:docMk/>
            <pc:sldMk cId="3903093664" sldId="258"/>
            <ac:spMk id="6" creationId="{51AD2D70-3705-957E-905C-F98FF7AEC876}"/>
          </ac:spMkLst>
        </pc:spChg>
      </pc:sldChg>
      <pc:sldChg chg="addSp modSp mod">
        <pc:chgData name="Carl Chatfield" userId="621e6f6ae790bb8a" providerId="LiveId" clId="{E97DDC01-46DE-4963-AD5B-21A4404E572B}" dt="2022-11-29T21:40:18.285" v="24"/>
        <pc:sldMkLst>
          <pc:docMk/>
          <pc:sldMk cId="2904973473" sldId="259"/>
        </pc:sldMkLst>
        <pc:spChg chg="mod">
          <ac:chgData name="Carl Chatfield" userId="621e6f6ae790bb8a" providerId="LiveId" clId="{E97DDC01-46DE-4963-AD5B-21A4404E572B}" dt="2022-11-29T21:21:30.833" v="10" actId="20577"/>
          <ac:spMkLst>
            <pc:docMk/>
            <pc:sldMk cId="2904973473" sldId="259"/>
            <ac:spMk id="2" creationId="{00000000-0000-0000-0000-000000000000}"/>
          </ac:spMkLst>
        </pc:spChg>
        <pc:spChg chg="add mod">
          <ac:chgData name="Carl Chatfield" userId="621e6f6ae790bb8a" providerId="LiveId" clId="{E97DDC01-46DE-4963-AD5B-21A4404E572B}" dt="2022-11-29T21:40:18.285" v="24"/>
          <ac:spMkLst>
            <pc:docMk/>
            <pc:sldMk cId="2904973473" sldId="259"/>
            <ac:spMk id="6" creationId="{7BFE73F7-F4C7-E15A-F487-B4B5BF0A8ECA}"/>
          </ac:spMkLst>
        </pc:spChg>
      </pc:sldChg>
      <pc:sldChg chg="addSp modSp">
        <pc:chgData name="Carl Chatfield" userId="621e6f6ae790bb8a" providerId="LiveId" clId="{E97DDC01-46DE-4963-AD5B-21A4404E572B}" dt="2022-11-29T21:40:19.176" v="25"/>
        <pc:sldMkLst>
          <pc:docMk/>
          <pc:sldMk cId="3680214681" sldId="260"/>
        </pc:sldMkLst>
        <pc:spChg chg="add mod">
          <ac:chgData name="Carl Chatfield" userId="621e6f6ae790bb8a" providerId="LiveId" clId="{E97DDC01-46DE-4963-AD5B-21A4404E572B}" dt="2022-11-29T21:40:19.176" v="25"/>
          <ac:spMkLst>
            <pc:docMk/>
            <pc:sldMk cId="3680214681" sldId="260"/>
            <ac:spMk id="6" creationId="{DFC03EA9-91D5-D525-94BF-6027E00E8B43}"/>
          </ac:spMkLst>
        </pc:spChg>
      </pc:sldChg>
    </pc:docChg>
  </pc:docChgLst>
  <pc:docChgLst>
    <pc:chgData name="Carl Chatfield" userId="621e6f6ae790bb8a" providerId="LiveId" clId="{A4BC9C29-BC06-478F-B033-F38D939FBD34}"/>
    <pc:docChg chg="custSel modSld">
      <pc:chgData name="Carl Chatfield" userId="621e6f6ae790bb8a" providerId="LiveId" clId="{A4BC9C29-BC06-478F-B033-F38D939FBD34}" dt="2023-11-27T18:49:32.251" v="4" actId="478"/>
      <pc:docMkLst>
        <pc:docMk/>
      </pc:docMkLst>
      <pc:sldChg chg="delSp mod">
        <pc:chgData name="Carl Chatfield" userId="621e6f6ae790bb8a" providerId="LiveId" clId="{A4BC9C29-BC06-478F-B033-F38D939FBD34}" dt="2023-11-27T18:49:20.421" v="0" actId="478"/>
        <pc:sldMkLst>
          <pc:docMk/>
          <pc:sldMk cId="1980771521" sldId="256"/>
        </pc:sldMkLst>
        <pc:spChg chg="del">
          <ac:chgData name="Carl Chatfield" userId="621e6f6ae790bb8a" providerId="LiveId" clId="{A4BC9C29-BC06-478F-B033-F38D939FBD34}" dt="2023-11-27T18:49:20.421" v="0" actId="478"/>
          <ac:spMkLst>
            <pc:docMk/>
            <pc:sldMk cId="1980771521" sldId="256"/>
            <ac:spMk id="4" creationId="{00000000-0000-0000-0000-000000000000}"/>
          </ac:spMkLst>
        </pc:spChg>
      </pc:sldChg>
      <pc:sldChg chg="delSp mod">
        <pc:chgData name="Carl Chatfield" userId="621e6f6ae790bb8a" providerId="LiveId" clId="{A4BC9C29-BC06-478F-B033-F38D939FBD34}" dt="2023-11-27T18:49:23.224" v="1" actId="478"/>
        <pc:sldMkLst>
          <pc:docMk/>
          <pc:sldMk cId="1859288205" sldId="257"/>
        </pc:sldMkLst>
        <pc:spChg chg="del">
          <ac:chgData name="Carl Chatfield" userId="621e6f6ae790bb8a" providerId="LiveId" clId="{A4BC9C29-BC06-478F-B033-F38D939FBD34}" dt="2023-11-27T18:49:23.224" v="1" actId="478"/>
          <ac:spMkLst>
            <pc:docMk/>
            <pc:sldMk cId="1859288205" sldId="257"/>
            <ac:spMk id="4" creationId="{00000000-0000-0000-0000-000000000000}"/>
          </ac:spMkLst>
        </pc:spChg>
      </pc:sldChg>
      <pc:sldChg chg="delSp mod">
        <pc:chgData name="Carl Chatfield" userId="621e6f6ae790bb8a" providerId="LiveId" clId="{A4BC9C29-BC06-478F-B033-F38D939FBD34}" dt="2023-11-27T18:49:32.251" v="4" actId="478"/>
        <pc:sldMkLst>
          <pc:docMk/>
          <pc:sldMk cId="3903093664" sldId="258"/>
        </pc:sldMkLst>
        <pc:spChg chg="del">
          <ac:chgData name="Carl Chatfield" userId="621e6f6ae790bb8a" providerId="LiveId" clId="{A4BC9C29-BC06-478F-B033-F38D939FBD34}" dt="2023-11-27T18:49:32.251" v="4" actId="478"/>
          <ac:spMkLst>
            <pc:docMk/>
            <pc:sldMk cId="3903093664" sldId="258"/>
            <ac:spMk id="4" creationId="{00000000-0000-0000-0000-000000000000}"/>
          </ac:spMkLst>
        </pc:spChg>
      </pc:sldChg>
      <pc:sldChg chg="delSp mod">
        <pc:chgData name="Carl Chatfield" userId="621e6f6ae790bb8a" providerId="LiveId" clId="{A4BC9C29-BC06-478F-B033-F38D939FBD34}" dt="2023-11-27T18:49:25.849" v="2" actId="478"/>
        <pc:sldMkLst>
          <pc:docMk/>
          <pc:sldMk cId="2904973473" sldId="259"/>
        </pc:sldMkLst>
        <pc:spChg chg="del">
          <ac:chgData name="Carl Chatfield" userId="621e6f6ae790bb8a" providerId="LiveId" clId="{A4BC9C29-BC06-478F-B033-F38D939FBD34}" dt="2023-11-27T18:49:25.849" v="2" actId="478"/>
          <ac:spMkLst>
            <pc:docMk/>
            <pc:sldMk cId="2904973473" sldId="259"/>
            <ac:spMk id="4" creationId="{00000000-0000-0000-0000-000000000000}"/>
          </ac:spMkLst>
        </pc:spChg>
      </pc:sldChg>
      <pc:sldChg chg="delSp mod">
        <pc:chgData name="Carl Chatfield" userId="621e6f6ae790bb8a" providerId="LiveId" clId="{A4BC9C29-BC06-478F-B033-F38D939FBD34}" dt="2023-11-27T18:49:27.875" v="3" actId="478"/>
        <pc:sldMkLst>
          <pc:docMk/>
          <pc:sldMk cId="3680214681" sldId="260"/>
        </pc:sldMkLst>
        <pc:spChg chg="del">
          <ac:chgData name="Carl Chatfield" userId="621e6f6ae790bb8a" providerId="LiveId" clId="{A4BC9C29-BC06-478F-B033-F38D939FBD34}" dt="2023-11-27T18:49:27.875" v="3" actId="478"/>
          <ac:spMkLst>
            <pc:docMk/>
            <pc:sldMk cId="3680214681" sldId="260"/>
            <ac:spMk id="4" creationId="{00000000-0000-0000-0000-000000000000}"/>
          </ac:spMkLst>
        </pc:spChg>
      </pc:sldChg>
    </pc:docChg>
  </pc:docChgLst>
</pc:chgInfo>
</file>

<file path=ppt/media/image1.jpg>
</file>

<file path=ppt/media/image10.gif>
</file>

<file path=ppt/media/image11.PNG>
</file>

<file path=ppt/media/image12.PNG>
</file>

<file path=ppt/media/image13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88D621-A52A-4506-81AE-68393EF3AD4C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113627-18A0-4726-B730-8FA543C218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8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13627-18A0-4726-B730-8FA543C218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335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babka can be complicated to prepare.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However, my instruction problem was to develop a recipe for a babka that can be successfully executed by the novice baker.</a:t>
            </a:r>
          </a:p>
          <a:p>
            <a:r>
              <a:rPr lang="en-US" dirty="0"/>
              <a:t>I developed the recipe for a website, rather than a printed recipe, because </a:t>
            </a:r>
          </a:p>
          <a:p>
            <a:r>
              <a:rPr lang="en-US" dirty="0"/>
              <a:t>1) I wanted to gain experience with Canva, and</a:t>
            </a:r>
          </a:p>
          <a:p>
            <a:r>
              <a:rPr lang="en-US" dirty="0"/>
              <a:t>2) Most users are comfortable accessing recipes online</a:t>
            </a:r>
          </a:p>
          <a:p>
            <a:r>
              <a:rPr lang="en-US" dirty="0"/>
              <a:t>It follows a standard online recipe format with traditional information chunking….intro, ingredients, procedure, etc.</a:t>
            </a:r>
          </a:p>
          <a:p>
            <a:r>
              <a:rPr lang="en-US" dirty="0"/>
              <a:t>There is also a Notes section with supplemental information</a:t>
            </a:r>
          </a:p>
          <a:p>
            <a:endParaRPr lang="en-US" dirty="0"/>
          </a:p>
          <a:p>
            <a:r>
              <a:rPr lang="en-US" dirty="0"/>
              <a:t>To move around, </a:t>
            </a:r>
          </a:p>
          <a:p>
            <a:pPr marL="228600" indent="-228600">
              <a:buAutoNum type="arabicParenR"/>
            </a:pPr>
            <a:r>
              <a:rPr lang="en-US" dirty="0"/>
              <a:t>It contains a navigation bar </a:t>
            </a:r>
          </a:p>
          <a:p>
            <a:pPr marL="228600" indent="-228600">
              <a:buAutoNum type="arabicParenR"/>
            </a:pPr>
            <a:r>
              <a:rPr lang="en-US" dirty="0"/>
              <a:t>ALSO HAS HYPERLINKS that take the user to the Notes section if additional information is desired.</a:t>
            </a:r>
          </a:p>
          <a:p>
            <a:endParaRPr lang="en-US" dirty="0"/>
          </a:p>
          <a:p>
            <a:r>
              <a:rPr lang="en-US" dirty="0"/>
              <a:t>(Graphics help illustrate procedure.  Graphics are static. Feedback was for videos)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13627-18A0-4726-B730-8FA543C218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211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At a high level, I provide an easily understood recipe, which resulted from feedback from the test audience.</a:t>
            </a:r>
          </a:p>
          <a:p>
            <a:r>
              <a:rPr lang="en-US" dirty="0"/>
              <a:t>Static graphics help with that! (although feedback mentioned video)</a:t>
            </a:r>
          </a:p>
          <a:p>
            <a:endParaRPr lang="en-US" dirty="0"/>
          </a:p>
          <a:p>
            <a:r>
              <a:rPr lang="en-US" dirty="0"/>
              <a:t>Encouragement in the form of an introduction.  I find it distracting, but target audience appreciated it.</a:t>
            </a:r>
          </a:p>
          <a:p>
            <a:r>
              <a:rPr lang="en-US" dirty="0"/>
              <a:t>Encouragement also in the form of friendly tone.</a:t>
            </a:r>
          </a:p>
          <a:p>
            <a:endParaRPr lang="en-US" dirty="0"/>
          </a:p>
          <a:p>
            <a:r>
              <a:rPr lang="en-US" dirty="0"/>
              <a:t>Used in both desktop and mobile environments to increase its accessibility </a:t>
            </a:r>
          </a:p>
          <a:p>
            <a:endParaRPr lang="en-US" dirty="0"/>
          </a:p>
          <a:p>
            <a:r>
              <a:rPr lang="en-US" dirty="0"/>
              <a:t>Can also be used by EXPERIENCED bakers.  Tried to provide a concise recipe, with additional explanations provided separately.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13627-18A0-4726-B730-8FA543C218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5996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i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 biggest takeaway was the utility of a test audience.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AutoNum type="arabicParenR"/>
            </a:pPr>
            <a:r>
              <a:rPr lang="en-US" sz="1800" i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Helped with layout and wording.</a:t>
            </a:r>
          </a:p>
          <a:p>
            <a:pPr marL="342900" marR="0" indent="-342900">
              <a:lnSpc>
                <a:spcPct val="107000"/>
              </a:lnSpc>
              <a:spcAft>
                <a:spcPts val="800"/>
              </a:spcAft>
              <a:buAutoNum type="arabicParenR"/>
            </a:pPr>
            <a:r>
              <a:rPr lang="en-US" sz="1800" i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Unfortunately, all of my test audience was remote.  Seeing testers in person would have allowed me to better pinpoint areas of confusion.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i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i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 also developed a lot of experience with Canva.</a:t>
            </a: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endParaRPr lang="en-US" sz="1800" i="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Aft>
                <a:spcPts val="800"/>
              </a:spcAft>
            </a:pPr>
            <a:r>
              <a:rPr lang="en-US" sz="1800" i="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biggest problem I had with Canva is that it doesn’t support a lot of functions like pop-ups.  So, users have to implement somewhat clunky workarounds to implement them.  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13627-18A0-4726-B730-8FA543C218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140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Canva was a practical tool for creating websites quickly.</a:t>
            </a:r>
          </a:p>
          <a:p>
            <a:r>
              <a:rPr lang="en-US" dirty="0"/>
              <a:t>Speed and ease comes to the detriment of flexibility.</a:t>
            </a:r>
          </a:p>
          <a:p>
            <a:endParaRPr lang="en-US" dirty="0"/>
          </a:p>
          <a:p>
            <a:r>
              <a:rPr lang="en-US" dirty="0"/>
              <a:t>I also found that using a test audience is critical.  I found that the amount of knowledge a self-described “beginning baker” has can vary widely, so I definitely would have appreciated a larger test audience in order to figure out what base level of knowledge I could assume.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113627-18A0-4726-B730-8FA543C218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602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ABADE-3F8F-45D1-A7D7-EF4ED2CDC14F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4984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687D2-65A9-4AAD-916B-0B1BF5D300EF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844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05B71-F908-4C35-B9DE-68F2DA29F875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78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DFD5CB-DBBF-4EBB-8E7C-4623ABFE58F0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23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97C9C-4C45-4488-A17D-AF6A5918BF60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51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49D7A-D721-4625-9604-34BDE19869EC}" type="datetime1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1821F-9EBC-4253-A039-7B3DAA661C64}" type="datetime1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826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9331C-BDA7-48DA-8F3D-A47E4C81CB71}" type="datetime1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407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4EB97B-6788-4320-90B4-C33260BB15CD}" type="datetime1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311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D8E97-A7BF-4A60-994C-752E59602AF6}" type="datetime1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184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05CCB-64E5-4F06-917D-F7883F32A1AE}" type="datetime1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83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5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58E9A8-8CD6-4FBE-AF1F-936DE85AD2C1}" type="datetime1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67433-2CBF-4FEB-8CD8-D63717597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26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cinnamon-babka.my.canva.site/#home" TargetMode="Externa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7200" b="1" dirty="0"/>
              <a:t>Cinnamon Babka</a:t>
            </a:r>
            <a:br>
              <a:rPr lang="en-US" dirty="0"/>
            </a:br>
            <a:r>
              <a:rPr lang="en-US" sz="3600" b="1" i="1" dirty="0"/>
              <a:t>for the Beginning Baker</a:t>
            </a:r>
            <a:endParaRPr lang="en-US" b="1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298724"/>
            <a:ext cx="9144000" cy="1655762"/>
          </a:xfrm>
        </p:spPr>
        <p:txBody>
          <a:bodyPr/>
          <a:lstStyle/>
          <a:p>
            <a:r>
              <a:rPr lang="en-US" dirty="0"/>
              <a:t>Presented by Marc Zimmerman,</a:t>
            </a:r>
          </a:p>
          <a:p>
            <a:r>
              <a:rPr lang="en-US" dirty="0"/>
              <a:t>A software engineer who bakes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5193"/>
            <a:ext cx="904210" cy="602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771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427"/>
    </mc:Choice>
    <mc:Fallback xmlns="">
      <p:transition spd="slow" advTm="30427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238" y="-93254"/>
            <a:ext cx="10972799" cy="1325563"/>
          </a:xfrm>
        </p:spPr>
        <p:txBody>
          <a:bodyPr>
            <a:normAutofit/>
          </a:bodyPr>
          <a:lstStyle/>
          <a:p>
            <a:r>
              <a:rPr lang="en-US" dirty="0">
                <a:hlinkClick r:id="rId3"/>
              </a:rPr>
              <a:t>An Online Babka Recipe for the Beginning Baker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138" y="6207530"/>
            <a:ext cx="1491216" cy="6627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BAEECC-6399-4345-517F-493462C89B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52" y="1069965"/>
            <a:ext cx="5269119" cy="29952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8FA296D-5FFE-F6A7-AAB5-C8D5350BDD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44" y="2104954"/>
            <a:ext cx="5085007" cy="2892133"/>
          </a:xfr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69614C1-0ECF-DB6C-A2A3-808D59D328C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3703" y="2941305"/>
            <a:ext cx="5455526" cy="309368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66A9CA4-E185-A2E8-92BA-9B4F936B6D6C}"/>
              </a:ext>
            </a:extLst>
          </p:cNvPr>
          <p:cNvSpPr txBox="1"/>
          <p:nvPr/>
        </p:nvSpPr>
        <p:spPr>
          <a:xfrm>
            <a:off x="1189822" y="5409282"/>
            <a:ext cx="27432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u="sng" dirty="0"/>
              <a:t>Underline</a:t>
            </a:r>
            <a:r>
              <a:rPr lang="en-US" sz="2800" b="1" dirty="0"/>
              <a:t> links to Notes section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35F1FA4-AAC0-97E9-7FCA-FB2DF01F333F}"/>
              </a:ext>
            </a:extLst>
          </p:cNvPr>
          <p:cNvCxnSpPr>
            <a:cxnSpLocks/>
          </p:cNvCxnSpPr>
          <p:nvPr/>
        </p:nvCxnSpPr>
        <p:spPr>
          <a:xfrm flipV="1">
            <a:off x="3679634" y="3229778"/>
            <a:ext cx="998863" cy="2179504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88E4746-7C5A-68D1-32B1-F11029BA9BFF}"/>
              </a:ext>
            </a:extLst>
          </p:cNvPr>
          <p:cNvCxnSpPr>
            <a:cxnSpLocks/>
          </p:cNvCxnSpPr>
          <p:nvPr/>
        </p:nvCxnSpPr>
        <p:spPr>
          <a:xfrm>
            <a:off x="3832034" y="5561682"/>
            <a:ext cx="3229413" cy="113386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6347B2A4-093F-9B47-19A6-B3CF1EE0D07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59"/>
          <a:stretch/>
        </p:blipFill>
        <p:spPr>
          <a:xfrm>
            <a:off x="7513504" y="4057592"/>
            <a:ext cx="4637056" cy="271922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4C40C97-C81F-A47C-879F-A8B5AEB0E9EA}"/>
              </a:ext>
            </a:extLst>
          </p:cNvPr>
          <p:cNvSpPr txBox="1"/>
          <p:nvPr/>
        </p:nvSpPr>
        <p:spPr>
          <a:xfrm>
            <a:off x="8933248" y="1476064"/>
            <a:ext cx="1797567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1" dirty="0"/>
              <a:t>Navigation Bar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881E593-1AAC-E9C5-2A9A-E02B323B0730}"/>
              </a:ext>
            </a:extLst>
          </p:cNvPr>
          <p:cNvCxnSpPr>
            <a:cxnSpLocks/>
          </p:cNvCxnSpPr>
          <p:nvPr/>
        </p:nvCxnSpPr>
        <p:spPr>
          <a:xfrm>
            <a:off x="10304435" y="2269475"/>
            <a:ext cx="1395478" cy="205005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B4F4805-4E64-B56C-9B9B-4BF10BA96C13}"/>
              </a:ext>
            </a:extLst>
          </p:cNvPr>
          <p:cNvSpPr txBox="1"/>
          <p:nvPr/>
        </p:nvSpPr>
        <p:spPr>
          <a:xfrm>
            <a:off x="11088537" y="477071"/>
            <a:ext cx="95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/>
              </a:rPr>
              <a:t>Website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28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00"/>
    </mc:Choice>
    <mc:Fallback xmlns="">
      <p:transition spd="slow" advTm="913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Value to Target Audience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433457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Provides an easily understood recipe</a:t>
            </a:r>
          </a:p>
          <a:p>
            <a:pPr lvl="1"/>
            <a:r>
              <a:rPr lang="en-US" dirty="0"/>
              <a:t>Supplemental instruction and graphics</a:t>
            </a:r>
          </a:p>
          <a:p>
            <a:pPr lvl="1"/>
            <a:endParaRPr lang="en-US" dirty="0"/>
          </a:p>
          <a:p>
            <a:r>
              <a:rPr lang="en-US" dirty="0"/>
              <a:t>Provides encouragement and motivation</a:t>
            </a:r>
          </a:p>
          <a:p>
            <a:endParaRPr lang="en-US" dirty="0"/>
          </a:p>
          <a:p>
            <a:r>
              <a:rPr lang="en-US" dirty="0"/>
              <a:t>Provides easy access in both desktop and mobile environments</a:t>
            </a:r>
          </a:p>
          <a:p>
            <a:endParaRPr lang="en-US" dirty="0"/>
          </a:p>
          <a:p>
            <a:r>
              <a:rPr lang="en-US" dirty="0"/>
              <a:t>Usable by experienced bakers as well</a:t>
            </a:r>
          </a:p>
          <a:p>
            <a:endParaRPr lang="en-US" dirty="0"/>
          </a:p>
          <a:p>
            <a:r>
              <a:rPr lang="en-US" dirty="0"/>
              <a:t>Offers continuing support - TBD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42138" y="6207530"/>
            <a:ext cx="1491216" cy="6627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3AA13C-9B69-74B8-0DA9-6CE277FC24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960316" y="1009502"/>
            <a:ext cx="3429000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AE5222-13C7-1FD9-711E-264F9D8812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929304" y="3470942"/>
            <a:ext cx="3429000" cy="25717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0497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100"/>
    </mc:Choice>
    <mc:Fallback xmlns="">
      <p:transition spd="slow" advTm="911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5425914-FC98-7FF9-7AA9-F2EB330253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5862" y="683765"/>
            <a:ext cx="4405136" cy="218645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01897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Utility of test audience</a:t>
            </a:r>
          </a:p>
          <a:p>
            <a:pPr lvl="1"/>
            <a:r>
              <a:rPr lang="en-US" dirty="0"/>
              <a:t>In-person vs Remote</a:t>
            </a:r>
          </a:p>
          <a:p>
            <a:pPr lvl="1"/>
            <a:r>
              <a:rPr lang="en-US" dirty="0"/>
              <a:t>Unable to see recipe executed</a:t>
            </a:r>
          </a:p>
          <a:p>
            <a:r>
              <a:rPr lang="en-US" dirty="0"/>
              <a:t>Experience with Canva</a:t>
            </a:r>
          </a:p>
          <a:p>
            <a:pPr lvl="1"/>
            <a:r>
              <a:rPr lang="en-US" dirty="0"/>
              <a:t>Pros</a:t>
            </a:r>
          </a:p>
          <a:p>
            <a:pPr lvl="2"/>
            <a:r>
              <a:rPr lang="en-US" dirty="0"/>
              <a:t>Ease of use</a:t>
            </a:r>
          </a:p>
          <a:p>
            <a:pPr lvl="2"/>
            <a:r>
              <a:rPr lang="en-US" dirty="0"/>
              <a:t>Variety of templates</a:t>
            </a:r>
          </a:p>
          <a:p>
            <a:pPr lvl="2"/>
            <a:r>
              <a:rPr lang="en-US" dirty="0"/>
              <a:t>Help</a:t>
            </a:r>
          </a:p>
          <a:p>
            <a:pPr lvl="2"/>
            <a:r>
              <a:rPr lang="en-US" dirty="0"/>
              <a:t>Desktop vs Mobile</a:t>
            </a:r>
          </a:p>
          <a:p>
            <a:pPr lvl="1"/>
            <a:r>
              <a:rPr lang="en-US" dirty="0"/>
              <a:t>Cons</a:t>
            </a:r>
          </a:p>
          <a:p>
            <a:pPr lvl="2"/>
            <a:r>
              <a:rPr lang="en-US" dirty="0"/>
              <a:t>Pop-ups</a:t>
            </a:r>
          </a:p>
          <a:p>
            <a:pPr lvl="2"/>
            <a:r>
              <a:rPr lang="en-US" dirty="0"/>
              <a:t>Single web page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64670"/>
            <a:ext cx="1039995" cy="6933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37C17D-5E13-0C3B-D671-FF67197607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9" t="4687" r="10042" b="5367"/>
          <a:stretch/>
        </p:blipFill>
        <p:spPr>
          <a:xfrm>
            <a:off x="9110555" y="1658611"/>
            <a:ext cx="1807029" cy="386386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F115B2-9276-B151-4054-335E6967A6C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4843" y="3684215"/>
            <a:ext cx="2099259" cy="19476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80214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890"/>
    </mc:Choice>
    <mc:Fallback xmlns="">
      <p:transition spd="slow" advTm="6089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112480" cy="4351338"/>
          </a:xfrm>
        </p:spPr>
        <p:txBody>
          <a:bodyPr/>
          <a:lstStyle/>
          <a:p>
            <a:r>
              <a:rPr lang="en-US" dirty="0"/>
              <a:t>Canva</a:t>
            </a:r>
          </a:p>
          <a:p>
            <a:pPr lvl="1"/>
            <a:r>
              <a:rPr lang="en-US" dirty="0"/>
              <a:t>Practical tool for creating websites quickly</a:t>
            </a:r>
          </a:p>
          <a:p>
            <a:pPr lvl="1"/>
            <a:r>
              <a:rPr lang="en-US" dirty="0"/>
              <a:t>Speed and ease comes to the detriment of flexibility</a:t>
            </a:r>
          </a:p>
          <a:p>
            <a:pPr lvl="1"/>
            <a:endParaRPr lang="en-US" dirty="0"/>
          </a:p>
          <a:p>
            <a:r>
              <a:rPr lang="en-US" dirty="0"/>
              <a:t>Use of test audience is important</a:t>
            </a:r>
          </a:p>
          <a:p>
            <a:pPr lvl="1"/>
            <a:r>
              <a:rPr lang="en-US" dirty="0"/>
              <a:t>Wide range of culinary knowledge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5193"/>
            <a:ext cx="904210" cy="6028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72058C-0A16-4BB1-85D3-FD0A733317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5898" y="3383754"/>
            <a:ext cx="5269119" cy="29952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2BFA342-64BB-3A01-AF5E-18EA070580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725" y="298533"/>
            <a:ext cx="5269119" cy="255876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0309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25"/>
    </mc:Choice>
    <mc:Fallback xmlns="">
      <p:transition spd="slow" advTm="31025"/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5426</TotalTime>
  <Words>522</Words>
  <Application>Microsoft Office PowerPoint</Application>
  <PresentationFormat>Widescreen</PresentationFormat>
  <Paragraphs>76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Cinnamon Babka for the Beginning Baker</vt:lpstr>
      <vt:lpstr>An Online Babka Recipe for the Beginning Baker</vt:lpstr>
      <vt:lpstr>Value to Target Audience</vt:lpstr>
      <vt:lpstr>Project highlights</vt:lpstr>
      <vt:lpstr>Closing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Project Title</dc:title>
  <dc:creator>Carl Chatfield</dc:creator>
  <cp:lastModifiedBy>Marc Zimmerman</cp:lastModifiedBy>
  <cp:revision>24</cp:revision>
  <dcterms:created xsi:type="dcterms:W3CDTF">2017-02-27T18:09:24Z</dcterms:created>
  <dcterms:modified xsi:type="dcterms:W3CDTF">2024-12-11T21:32:10Z</dcterms:modified>
</cp:coreProperties>
</file>

<file path=docProps/thumbnail.jpeg>
</file>